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58" r:id="rId4"/>
    <p:sldId id="271" r:id="rId5"/>
    <p:sldId id="260" r:id="rId6"/>
    <p:sldId id="261" r:id="rId7"/>
    <p:sldId id="269" r:id="rId8"/>
    <p:sldId id="263" r:id="rId9"/>
    <p:sldId id="264" r:id="rId10"/>
    <p:sldId id="259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Montserrat" panose="00000500000000000000" pitchFamily="2" charset="-52"/>
      <p:regular r:id="rId22"/>
      <p:bold r:id="rId23"/>
      <p:italic r:id="rId24"/>
      <p:boldItalic r:id="rId25"/>
    </p:embeddedFont>
    <p:embeddedFont>
      <p:font typeface="Montserrat ExtraBold" panose="00000900000000000000" pitchFamily="2" charset="-52"/>
      <p:bold r:id="rId26"/>
      <p:boldItalic r:id="rId27"/>
    </p:embeddedFont>
    <p:embeddedFont>
      <p:font typeface="Montserrat Medium" panose="00000600000000000000" pitchFamily="2" charset="-52"/>
      <p:regular r:id="rId28"/>
      <p:italic r:id="rId29"/>
    </p:embeddedFont>
    <p:embeddedFont>
      <p:font typeface="Montserrat SemiBold" panose="00000700000000000000" pitchFamily="2" charset="-52"/>
      <p:bold r:id="rId30"/>
      <p:boldItalic r:id="rId31"/>
    </p:embeddedFont>
    <p:embeddedFont>
      <p:font typeface="Saira Condensed Condensed" panose="00000806000000000000" charset="0"/>
      <p:bold r:id="rId32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9A1"/>
    <a:srgbClr val="F9E8C7"/>
    <a:srgbClr val="330000"/>
    <a:srgbClr val="F2CD83"/>
    <a:srgbClr val="EB6657"/>
    <a:srgbClr val="F4F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32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CB874F5-0CB2-455D-9B0E-9BA8FBF8160C}" type="datetimeFigureOut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7DEC0FF-5E37-4AFE-99AC-A462BB7C20D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9EC95-3574-42FA-9431-DE143B344E76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72ECE-7D82-4804-A8E2-0A45D0886B3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98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98C65-55BF-46E0-92AC-577009126D42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45FF1-C386-425D-8386-27A0573430E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45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5CE56-93EE-4FA8-880C-C51A5FD33F1B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36AA3-08C9-4770-B34E-9E0426601AF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EF423-AE7D-4864-8361-89BCEC8F6BC1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1858B-369F-4BD5-B5D3-4FE0526DA0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99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AF9B3-F1C1-4A82-B58B-905340355ADF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9501D-0D0D-4DA7-9A02-FE90FEA357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21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9BB85-EDDC-4981-8B96-EEBCCC3A6C51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E3E3F-CB55-4510-9D14-7B8723D8E65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38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E70AD-8F6E-4E23-86C7-F17D329EE890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7297F-0BDB-4F43-8D14-12434CF45D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1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3E7B1-8667-4061-9F40-A17512DADC5B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26E7-D370-4AA7-A1F1-78B8CA4811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2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FA2A1-D591-4F31-ABDF-0C6D11DC8D71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D7263-DDDB-4323-A9CF-1CDEF0FF60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57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9A403-4132-4122-BC22-CFDA9209028B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79609-47ED-4993-94F2-70861D0A293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38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B63CD-B48A-471D-A200-BEFE7AA5D8C4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898C9-8D04-4EC0-AC7C-93DC53B380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42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4D3625-4E23-4EE6-BA03-9041EE8688B4}" type="datetime1">
              <a:rPr lang="ru-RU"/>
              <a:pPr>
                <a:defRPr/>
              </a:pPr>
              <a:t>25.06.2024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D55A1D2-E899-4106-812C-3B28539C59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ctrTitle"/>
          </p:nvPr>
        </p:nvSpPr>
        <p:spPr>
          <a:xfrm>
            <a:off x="1600200" y="2284413"/>
            <a:ext cx="9144000" cy="1660525"/>
          </a:xfrm>
        </p:spPr>
        <p:txBody>
          <a:bodyPr/>
          <a:lstStyle/>
          <a:p>
            <a:pPr eaLnBrk="1" hangingPunct="1"/>
            <a:r>
              <a:rPr lang="en-US" altLang="ru-RU" sz="9600">
                <a:solidFill>
                  <a:srgbClr val="330000"/>
                </a:solidFill>
                <a:latin typeface="Saira Condensed Condensed" panose="00000806000000000000" pitchFamily="2" charset="0"/>
              </a:rPr>
              <a:t>COWËR</a:t>
            </a:r>
            <a:endParaRPr lang="ru-RU" altLang="ru-RU" sz="9600">
              <a:solidFill>
                <a:srgbClr val="330000"/>
              </a:solidFill>
            </a:endParaRPr>
          </a:p>
        </p:txBody>
      </p:sp>
      <p:pic>
        <p:nvPicPr>
          <p:cNvPr id="307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3706813"/>
            <a:ext cx="1704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5"/>
          <p:cNvSpPr txBox="1">
            <a:spLocks noChangeArrowheads="1"/>
          </p:cNvSpPr>
          <p:nvPr/>
        </p:nvSpPr>
        <p:spPr bwMode="auto">
          <a:xfrm>
            <a:off x="8972550" y="5175250"/>
            <a:ext cx="299085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" panose="00000500000000000000" pitchFamily="2" charset="-52"/>
              </a:rPr>
              <a:t>Группа 8, команда 5</a:t>
            </a:r>
          </a:p>
          <a:p>
            <a:pPr algn="r" eaLnBrk="1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" panose="00000500000000000000" pitchFamily="2" charset="-52"/>
              </a:rPr>
              <a:t>Разработчики проекта: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  <a:t>Печенкин П. В.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  <a:t>Сидорова Е. И.</a:t>
            </a:r>
            <a:b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</a:br>
            <a: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  <a:t>Улезько Т. А.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Используемые технологии</a:t>
            </a:r>
          </a:p>
        </p:txBody>
      </p:sp>
      <p:pic>
        <p:nvPicPr>
          <p:cNvPr id="12291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09050" y="1830388"/>
            <a:ext cx="2146300" cy="1865312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BF747D-31EE-426B-B7D2-5FD7F2BAE7F0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10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13" y="1733550"/>
            <a:ext cx="2305050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008188"/>
            <a:ext cx="171132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1484313"/>
            <a:ext cx="2582862" cy="25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2"/>
          <p:cNvSpPr txBox="1">
            <a:spLocks noChangeArrowheads="1"/>
          </p:cNvSpPr>
          <p:nvPr/>
        </p:nvSpPr>
        <p:spPr bwMode="auto">
          <a:xfrm>
            <a:off x="407988" y="4037013"/>
            <a:ext cx="237966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Статическая типизация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Читабельность кода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Широкая поддержка </a:t>
            </a:r>
            <a:r>
              <a:rPr lang="en-US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IDE</a:t>
            </a:r>
            <a:endParaRPr lang="ru-RU" altLang="ru-RU" sz="1800">
              <a:solidFill>
                <a:srgbClr val="330000"/>
              </a:solidFill>
              <a:latin typeface="Montserrat SemiBold" panose="00000700000000000000" pitchFamily="2" charset="-5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endParaRPr lang="ru-RU" altLang="ru-RU" sz="1800">
              <a:solidFill>
                <a:srgbClr val="33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2297" name="TextBox 4"/>
          <p:cNvSpPr txBox="1">
            <a:spLocks noChangeArrowheads="1"/>
          </p:cNvSpPr>
          <p:nvPr/>
        </p:nvSpPr>
        <p:spPr bwMode="auto">
          <a:xfrm>
            <a:off x="3100388" y="4037013"/>
            <a:ext cx="30607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Обеспечивает высокую производительность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Настраиваемость и расширяемость</a:t>
            </a:r>
          </a:p>
        </p:txBody>
      </p:sp>
      <p:sp>
        <p:nvSpPr>
          <p:cNvPr id="12298" name="Прямоугольник 5"/>
          <p:cNvSpPr>
            <a:spLocks noChangeArrowheads="1"/>
          </p:cNvSpPr>
          <p:nvPr/>
        </p:nvSpPr>
        <p:spPr bwMode="auto">
          <a:xfrm>
            <a:off x="6473825" y="4037013"/>
            <a:ext cx="22891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Объектно-реляционная модель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Поддержка множества типов данных</a:t>
            </a:r>
          </a:p>
        </p:txBody>
      </p:sp>
      <p:sp>
        <p:nvSpPr>
          <p:cNvPr id="12299" name="Прямоугольник 6"/>
          <p:cNvSpPr>
            <a:spLocks noChangeArrowheads="1"/>
          </p:cNvSpPr>
          <p:nvPr/>
        </p:nvSpPr>
        <p:spPr bwMode="auto">
          <a:xfrm>
            <a:off x="9075738" y="4037013"/>
            <a:ext cx="2473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Гибкость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Удобство разработки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Читаемость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План развития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idx="1"/>
          </p:nvPr>
        </p:nvSpPr>
        <p:spPr>
          <a:xfrm>
            <a:off x="1619250" y="2005013"/>
            <a:ext cx="8953500" cy="43513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>
                <a:solidFill>
                  <a:srgbClr val="330000"/>
                </a:solidFill>
                <a:latin typeface="Montserrat" panose="00000500000000000000" pitchFamily="2" charset="-52"/>
              </a:rPr>
              <a:t>Развитие социальной составляющей системы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24E5D1-F9CF-421B-B9AE-C94B3AD31DB9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11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3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17" y="2773571"/>
            <a:ext cx="3400766" cy="34007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Участники команды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14638" y="2020888"/>
            <a:ext cx="7931150" cy="3309937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Печенкин Павел Владимирович – </a:t>
            </a:r>
            <a:r>
              <a:rPr lang="en-US" dirty="0">
                <a:solidFill>
                  <a:srgbClr val="330000"/>
                </a:solidFill>
                <a:latin typeface="Montserrat" panose="00000500000000000000" pitchFamily="2" charset="-52"/>
              </a:rPr>
              <a:t>PM, BE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 err="1">
                <a:solidFill>
                  <a:srgbClr val="330000"/>
                </a:solidFill>
                <a:latin typeface="Montserrat" panose="00000500000000000000" pitchFamily="2" charset="-52"/>
              </a:rPr>
              <a:t>Улезько</a:t>
            </a: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 Тимофей Андреевич</a:t>
            </a:r>
            <a:r>
              <a:rPr lang="en-US" dirty="0">
                <a:solidFill>
                  <a:srgbClr val="330000"/>
                </a:solidFill>
                <a:latin typeface="Montserrat" panose="00000500000000000000" pitchFamily="2" charset="-52"/>
              </a:rPr>
              <a:t> – FE, DE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Сидорова Елизавета Ивановна – </a:t>
            </a:r>
            <a:r>
              <a:rPr lang="en-US" dirty="0">
                <a:solidFill>
                  <a:srgbClr val="330000"/>
                </a:solidFill>
                <a:latin typeface="Montserrat" panose="00000500000000000000" pitchFamily="2" charset="-52"/>
              </a:rPr>
              <a:t>BA, QA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650063-B71B-41E4-B20D-347787F9B8AA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12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7" t="2400" r="-1297" b="12348"/>
          <a:stretch/>
        </p:blipFill>
        <p:spPr>
          <a:xfrm>
            <a:off x="1413091" y="1753985"/>
            <a:ext cx="1039163" cy="1067504"/>
          </a:xfrm>
          <a:prstGeom prst="ellipse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" t="5188" r="761" b="17034"/>
          <a:stretch/>
        </p:blipFill>
        <p:spPr>
          <a:xfrm>
            <a:off x="1413091" y="4313462"/>
            <a:ext cx="1091692" cy="1091692"/>
          </a:xfrm>
          <a:prstGeom prst="ellipse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 r="6441" b="5325"/>
          <a:stretch/>
        </p:blipFill>
        <p:spPr>
          <a:xfrm>
            <a:off x="1482708" y="3035149"/>
            <a:ext cx="952457" cy="1064653"/>
          </a:xfrm>
          <a:prstGeom prst="ellipse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838200" y="811213"/>
            <a:ext cx="10515600" cy="1325562"/>
          </a:xfrm>
        </p:spPr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Контактная информация</a:t>
            </a:r>
          </a:p>
        </p:txBody>
      </p:sp>
      <p:pic>
        <p:nvPicPr>
          <p:cNvPr id="15363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3024188"/>
            <a:ext cx="1717675" cy="171767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4094EF-EE4C-48B9-8320-C48BE9E37541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13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2844800" y="3282950"/>
            <a:ext cx="8509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Email</a:t>
            </a:r>
            <a:r>
              <a:rPr lang="ru-RU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:</a:t>
            </a:r>
            <a:r>
              <a:rPr lang="en-US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 cower@internet.ru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Номер телефона: 8(960)-124-00-50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dirty="0">
                <a:solidFill>
                  <a:srgbClr val="330000"/>
                </a:solidFill>
                <a:latin typeface="Montserrat ExtraBold" panose="00000900000000000000" pitchFamily="2" charset="-52"/>
              </a:rPr>
              <a:t>Описание проблемы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430520"/>
            <a:ext cx="10515600" cy="10033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rgbClr val="330000"/>
              </a:buClr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rgbClr val="330000"/>
                </a:solidFill>
                <a:latin typeface="Montserrat ExtraBold" panose="00000900000000000000" pitchFamily="2" charset="-52"/>
              </a:rPr>
              <a:t>Целевая аудитория</a:t>
            </a:r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: Молодые люди возрастом от 20 до 30 лет, в основном - студенты и </a:t>
            </a:r>
            <a:r>
              <a:rPr lang="ru-RU" dirty="0" err="1">
                <a:solidFill>
                  <a:srgbClr val="330000"/>
                </a:solidFill>
                <a:latin typeface="Montserrat Medium" panose="00000600000000000000" pitchFamily="2" charset="-52"/>
              </a:rPr>
              <a:t>фрилансеры</a:t>
            </a:r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. </a:t>
            </a:r>
          </a:p>
          <a:p>
            <a:pPr algn="ctr" eaLnBrk="1" fontAlgn="auto" hangingPunct="1">
              <a:spcAft>
                <a:spcPts val="0"/>
              </a:spcAft>
              <a:buClr>
                <a:srgbClr val="330000"/>
              </a:buClr>
              <a:defRPr/>
            </a:pPr>
            <a:endParaRPr lang="ru-RU" dirty="0"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643424-6E51-462D-B434-DC908863A1C8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2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3151141" y="4173652"/>
            <a:ext cx="1675044" cy="1662545"/>
          </a:xfrm>
          <a:prstGeom prst="ellipse">
            <a:avLst/>
          </a:prstGeom>
          <a:solidFill>
            <a:srgbClr val="F5D9A1"/>
          </a:solidFill>
          <a:ln w="104775">
            <a:solidFill>
              <a:srgbClr val="33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344427" y="4650978"/>
            <a:ext cx="128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330000"/>
                </a:solidFill>
                <a:latin typeface="Montserrat ExtraBold" panose="00000900000000000000" pitchFamily="2" charset="-52"/>
              </a:rPr>
              <a:t>28%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471" y="4743311"/>
            <a:ext cx="4168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живут с родителями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Описание проблемы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CC4D1D-A491-406B-8637-3CC582A0117D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3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8" b="10189"/>
          <a:stretch/>
        </p:blipFill>
        <p:spPr>
          <a:xfrm>
            <a:off x="1882867" y="1946939"/>
            <a:ext cx="8426266" cy="4153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Предлагаемое решение</a:t>
            </a:r>
          </a:p>
        </p:txBody>
      </p:sp>
      <p:sp>
        <p:nvSpPr>
          <p:cNvPr id="6147" name="Объект 2"/>
          <p:cNvSpPr>
            <a:spLocks noGrp="1"/>
          </p:cNvSpPr>
          <p:nvPr>
            <p:ph idx="1"/>
          </p:nvPr>
        </p:nvSpPr>
        <p:spPr>
          <a:xfrm>
            <a:off x="838200" y="3590925"/>
            <a:ext cx="10515600" cy="1762125"/>
          </a:xfrm>
        </p:spPr>
        <p:txBody>
          <a:bodyPr/>
          <a:lstStyle/>
          <a:p>
            <a:pPr marL="0" indent="0" algn="ctr" eaLnBrk="1" hangingPunct="1">
              <a:buClr>
                <a:srgbClr val="330000"/>
              </a:buClr>
              <a:buFont typeface="Arial" panose="020B0604020202020204" pitchFamily="34" charset="0"/>
              <a:buNone/>
            </a:pPr>
            <a:r>
              <a:rPr lang="ru-RU" alt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Веб-приложение «</a:t>
            </a:r>
            <a:r>
              <a:rPr lang="en-US" alt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Cow</a:t>
            </a:r>
            <a:r>
              <a:rPr lang="ru-RU" alt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ё</a:t>
            </a:r>
            <a:r>
              <a:rPr lang="en-US" alt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r</a:t>
            </a:r>
            <a:r>
              <a:rPr lang="ru-RU" alt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»</a:t>
            </a:r>
            <a:r>
              <a:rPr lang="en-US" alt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 </a:t>
            </a:r>
            <a:r>
              <a:rPr lang="ru-RU" alt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для бронирования рабочих мест в </a:t>
            </a:r>
            <a:r>
              <a:rPr lang="ru-RU" altLang="ru-RU" dirty="0" err="1">
                <a:solidFill>
                  <a:srgbClr val="330000"/>
                </a:solidFill>
                <a:latin typeface="Montserrat Medium" panose="00000600000000000000" pitchFamily="2" charset="-52"/>
              </a:rPr>
              <a:t>коворкинге</a:t>
            </a:r>
            <a:r>
              <a:rPr lang="ru-RU" alt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, предоставляющее скидки студентам</a:t>
            </a:r>
            <a:endParaRPr lang="en-US" alt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23EB01-174D-4DD4-A9C8-15ACF23FAD79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4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6149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690688"/>
            <a:ext cx="1704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Конкурентное преимущество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B4A349-CA53-4886-BF03-7CE5B51ABDCB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5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052665"/>
              </p:ext>
            </p:extLst>
          </p:nvPr>
        </p:nvGraphicFramePr>
        <p:xfrm>
          <a:off x="1405079" y="1690688"/>
          <a:ext cx="9381840" cy="451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872">
                  <a:extLst>
                    <a:ext uri="{9D8B030D-6E8A-4147-A177-3AD203B41FA5}">
                      <a16:colId xmlns:a16="http://schemas.microsoft.com/office/drawing/2014/main" val="3318995820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1669288795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417497862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4187488800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4181394418"/>
                    </a:ext>
                  </a:extLst>
                </a:gridCol>
              </a:tblGrid>
              <a:tr h="1127652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723667"/>
                  </a:ext>
                </a:extLst>
              </a:tr>
              <a:tr h="1127652">
                <a:tc>
                  <a:txBody>
                    <a:bodyPr/>
                    <a:lstStyle/>
                    <a:p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Скидки студентам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18345"/>
                  </a:ext>
                </a:extLst>
              </a:tr>
              <a:tr h="1127652">
                <a:tc>
                  <a:txBody>
                    <a:bodyPr/>
                    <a:lstStyle/>
                    <a:p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Карта офиса с выбором места на ней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52873"/>
                  </a:ext>
                </a:extLst>
              </a:tr>
              <a:tr h="1127652">
                <a:tc>
                  <a:txBody>
                    <a:bodyPr/>
                    <a:lstStyle/>
                    <a:p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Оплата</a:t>
                      </a:r>
                      <a:r>
                        <a:rPr lang="ru-RU" sz="2000" baseline="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 на сайте</a:t>
                      </a:r>
                      <a:endParaRPr lang="ru-RU" sz="2000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  <a:latin typeface="Montserrat SemiBold" panose="000007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5400" kern="12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377731"/>
                  </a:ext>
                </a:extLst>
              </a:tr>
            </a:tbl>
          </a:graphicData>
        </a:graphic>
      </p:graphicFrame>
      <p:pic>
        <p:nvPicPr>
          <p:cNvPr id="7173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1609725"/>
            <a:ext cx="2157413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5" y="1962150"/>
            <a:ext cx="19573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5" y="1716088"/>
            <a:ext cx="1046163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75" y="1608138"/>
            <a:ext cx="126365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Главная страница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26874-3CF5-48D0-AF51-47E8E3E7E08E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6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2" name="main">
            <a:hlinkClick r:id="" action="ppaction://media"/>
            <a:extLst>
              <a:ext uri="{FF2B5EF4-FFF2-40B4-BE49-F238E27FC236}">
                <a16:creationId xmlns:a16="http://schemas.microsoft.com/office/drawing/2014/main" id="{41B023B5-B7F7-479E-AE7D-7CCB6DB5D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708" y="1513972"/>
            <a:ext cx="8740584" cy="4725378"/>
          </a:xfrm>
          <a:prstGeom prst="rect">
            <a:avLst/>
          </a:prstGeom>
          <a:effectLst>
            <a:outerShdw blurRad="292100" dist="139700" dir="2700000" algn="ctr" rotWithShape="0">
              <a:schemeClr val="tx1">
                <a:alpha val="65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Оплата на сайте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82924-1D2A-4134-811D-BF5C6B9EC0D3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7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9220" name="TextBox 2"/>
          <p:cNvSpPr txBox="1">
            <a:spLocks noChangeArrowheads="1"/>
          </p:cNvSpPr>
          <p:nvPr/>
        </p:nvSpPr>
        <p:spPr bwMode="auto">
          <a:xfrm>
            <a:off x="5661025" y="371633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 dirty="0"/>
          </a:p>
        </p:txBody>
      </p:sp>
      <p:pic>
        <p:nvPicPr>
          <p:cNvPr id="2" name="pay">
            <a:hlinkClick r:id="" action="ppaction://media"/>
            <a:extLst>
              <a:ext uri="{FF2B5EF4-FFF2-40B4-BE49-F238E27FC236}">
                <a16:creationId xmlns:a16="http://schemas.microsoft.com/office/drawing/2014/main" id="{233EB629-9E4C-4005-8407-3C39FE4A6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464" y="1534844"/>
            <a:ext cx="8795663" cy="4725378"/>
          </a:xfrm>
          <a:prstGeom prst="rect">
            <a:avLst/>
          </a:prstGeom>
          <a:effectLst>
            <a:outerShdw blurRad="304800" dist="139700" dir="2700000" algn="ctr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Редактирование карты офиса администратором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53C9A-DDD9-4319-9559-B073B5FC91DE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8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10244" name="TextBox 2"/>
          <p:cNvSpPr txBox="1">
            <a:spLocks noChangeArrowheads="1"/>
          </p:cNvSpPr>
          <p:nvPr/>
        </p:nvSpPr>
        <p:spPr bwMode="auto">
          <a:xfrm>
            <a:off x="5486400" y="348297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 dirty="0"/>
          </a:p>
        </p:txBody>
      </p:sp>
      <p:pic>
        <p:nvPicPr>
          <p:cNvPr id="2" name="output">
            <a:hlinkClick r:id="" action="ppaction://media"/>
            <a:extLst>
              <a:ext uri="{FF2B5EF4-FFF2-40B4-BE49-F238E27FC236}">
                <a16:creationId xmlns:a16="http://schemas.microsoft.com/office/drawing/2014/main" id="{78379D1F-5527-4E0C-9A1D-BDE745084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8424" y="1717983"/>
            <a:ext cx="8415151" cy="4549441"/>
          </a:xfrm>
          <a:prstGeom prst="rect">
            <a:avLst/>
          </a:prstGeom>
          <a:effectLst>
            <a:outerShdw blurRad="304800" dist="139700" dir="2700000" algn="ctr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Объект 2"/>
          <p:cNvSpPr>
            <a:spLocks noGrp="1"/>
          </p:cNvSpPr>
          <p:nvPr>
            <p:ph idx="1"/>
          </p:nvPr>
        </p:nvSpPr>
        <p:spPr>
          <a:xfrm>
            <a:off x="280353" y="4664393"/>
            <a:ext cx="10515600" cy="20621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Конверсии: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Medium" panose="00000600000000000000" pitchFamily="2" charset="-52"/>
              </a:rPr>
              <a:t>Посещение сайта – регистрация </a:t>
            </a: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55,2%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Medium" panose="00000600000000000000" pitchFamily="2" charset="-52"/>
              </a:rPr>
              <a:t>Посещение сайта – заказ </a:t>
            </a: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34,5%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Medium" panose="00000600000000000000" pitchFamily="2" charset="-52"/>
              </a:rPr>
              <a:t>Посещение сайта – оплата </a:t>
            </a: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10,3%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F993A0-C19C-4FC4-9A47-99B9DCD4DEB0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9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11269" name="Прямоугольник 7"/>
          <p:cNvSpPr>
            <a:spLocks noChangeArrowheads="1"/>
          </p:cNvSpPr>
          <p:nvPr/>
        </p:nvSpPr>
        <p:spPr bwMode="auto">
          <a:xfrm>
            <a:off x="3302000" y="373063"/>
            <a:ext cx="6096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4400">
                <a:solidFill>
                  <a:srgbClr val="330000"/>
                </a:solidFill>
                <a:latin typeface="Montserrat ExtraBold" panose="00000900000000000000" pitchFamily="2" charset="-52"/>
              </a:rPr>
              <a:t>Бизнес-модель</a:t>
            </a:r>
            <a:endParaRPr lang="ru-RU" altLang="ru-RU" sz="4400">
              <a:latin typeface="Montserrat ExtraBold" panose="000009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DC790F-6473-46B8-AE5B-BCBD3747F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2" y="1153020"/>
            <a:ext cx="5770795" cy="3335160"/>
          </a:xfrm>
          <a:prstGeom prst="rect">
            <a:avLst/>
          </a:prstGeom>
          <a:effectLst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70505C-668D-44F6-A8D6-614F60EC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14" y="1590861"/>
            <a:ext cx="5869806" cy="2547883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208</Words>
  <Application>Microsoft Office PowerPoint</Application>
  <PresentationFormat>Широкоэкранный</PresentationFormat>
  <Paragraphs>72</Paragraphs>
  <Slides>13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Calibri Light</vt:lpstr>
      <vt:lpstr>Montserrat ExtraBold</vt:lpstr>
      <vt:lpstr>Montserrat Medium</vt:lpstr>
      <vt:lpstr>Montserrat</vt:lpstr>
      <vt:lpstr>Calibri</vt:lpstr>
      <vt:lpstr>Arial</vt:lpstr>
      <vt:lpstr>Montserrat SemiBold</vt:lpstr>
      <vt:lpstr>Saira Condensed Condensed</vt:lpstr>
      <vt:lpstr>Тема Office</vt:lpstr>
      <vt:lpstr>COWËR</vt:lpstr>
      <vt:lpstr>Описание проблемы</vt:lpstr>
      <vt:lpstr>Описание проблемы</vt:lpstr>
      <vt:lpstr>Предлагаемое решение</vt:lpstr>
      <vt:lpstr>Конкурентное преимущество</vt:lpstr>
      <vt:lpstr>Главная страница</vt:lpstr>
      <vt:lpstr>Оплата на сайте</vt:lpstr>
      <vt:lpstr>Редактирование карты офиса администратором</vt:lpstr>
      <vt:lpstr>Презентация PowerPoint</vt:lpstr>
      <vt:lpstr>Используемые технологии</vt:lpstr>
      <vt:lpstr>План развития</vt:lpstr>
      <vt:lpstr>Участники команды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Cower</dc:title>
  <dc:creator>лиз</dc:creator>
  <cp:lastModifiedBy>Павел Печенкин</cp:lastModifiedBy>
  <cp:revision>53</cp:revision>
  <dcterms:created xsi:type="dcterms:W3CDTF">2024-03-13T15:56:21Z</dcterms:created>
  <dcterms:modified xsi:type="dcterms:W3CDTF">2024-06-24T21:55:57Z</dcterms:modified>
</cp:coreProperties>
</file>